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1" r:id="rId3"/>
    <p:sldId id="396" r:id="rId4"/>
    <p:sldId id="390" r:id="rId5"/>
    <p:sldId id="395" r:id="rId6"/>
    <p:sldId id="392" r:id="rId7"/>
    <p:sldId id="393" r:id="rId8"/>
    <p:sldId id="394" r:id="rId9"/>
    <p:sldId id="270" r:id="rId10"/>
  </p:sldIdLst>
  <p:sldSz cx="9906000" cy="6858000" type="A4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2B25"/>
    <a:srgbClr val="F26724"/>
    <a:srgbClr val="F99B1C"/>
    <a:srgbClr val="F18420"/>
    <a:srgbClr val="E78E24"/>
    <a:srgbClr val="FFFF00"/>
    <a:srgbClr val="951A1D"/>
    <a:srgbClr val="921A1D"/>
    <a:srgbClr val="FE7D19"/>
    <a:srgbClr val="90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04" autoAdjust="0"/>
  </p:normalViewPr>
  <p:slideViewPr>
    <p:cSldViewPr snapToGrid="0">
      <p:cViewPr>
        <p:scale>
          <a:sx n="80" d="100"/>
          <a:sy n="80" d="100"/>
        </p:scale>
        <p:origin x="-186" y="-810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228601"/>
            <a:ext cx="84201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4800600"/>
            <a:ext cx="74295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751218" y="4846320"/>
            <a:ext cx="154782" cy="201168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751218" y="0"/>
            <a:ext cx="154782" cy="484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E741858-E3CA-4C30-9D94-B3E7454F73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55F6-8B83-4D65-896D-3EEBFD751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39E0-91F1-4BC9-BE67-AB32F1E71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3E49-F42B-4B24-8ECA-067FDC6D3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447801"/>
            <a:ext cx="84201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228601"/>
            <a:ext cx="84201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DD68EA-4154-45CC-BBE3-438B7F56B3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6570" y="1574800"/>
            <a:ext cx="35661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4340" y="1574800"/>
            <a:ext cx="35661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AF0C-A13A-461F-987E-CD43E91FF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268" y="1572768"/>
            <a:ext cx="356616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3268" y="2259366"/>
            <a:ext cx="356616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17642" y="1572768"/>
            <a:ext cx="356616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17642" y="2259366"/>
            <a:ext cx="356616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06DE-A36F-4B98-B5B7-872FDA113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3BCCF-00E1-43E0-A013-7B74FDB6F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1600200"/>
            <a:ext cx="5537729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600200"/>
            <a:ext cx="3259006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35FE-C004-4173-8268-FCF9B3B392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51218" y="4846320"/>
            <a:ext cx="154782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75095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5715000"/>
            <a:ext cx="883285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D75E57B-67AF-45F9-A9C5-5C088F397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95300" y="4953000"/>
            <a:ext cx="883285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751218" y="0"/>
            <a:ext cx="154782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152718"/>
            <a:ext cx="62738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752601"/>
            <a:ext cx="8255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172201"/>
            <a:ext cx="371475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492876"/>
            <a:ext cx="371475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967814" y="5870284"/>
            <a:ext cx="1315721" cy="39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8654A06-2576-4317-9918-DE56667456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751218" y="0"/>
            <a:ext cx="154782" cy="13716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751218" y="1371600"/>
            <a:ext cx="154782" cy="5486400"/>
          </a:xfrm>
          <a:prstGeom prst="rect">
            <a:avLst/>
          </a:prstGeom>
          <a:blipFill>
            <a:blip r:embed="rId1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4490727" y="6364577"/>
            <a:ext cx="1295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17.04.2023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Z:\логотип наш-PhotoRo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47553" cy="146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30"/>
          <p:cNvSpPr>
            <a:spLocks noChangeShapeType="1"/>
          </p:cNvSpPr>
          <p:nvPr/>
        </p:nvSpPr>
        <p:spPr bwMode="auto">
          <a:xfrm flipV="1">
            <a:off x="895350" y="1771055"/>
            <a:ext cx="8486155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947553" y="580249"/>
            <a:ext cx="6555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НКО пошагово.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для начинающих: что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shmotin_iv\Desktop\b71c9db98a8588a4bfbbf8ec136a18d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78" y="2126575"/>
            <a:ext cx="5879895" cy="391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263847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895351" y="1362255"/>
            <a:ext cx="72050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Шаг 1</a:t>
            </a:r>
            <a:endParaRPr lang="ru-RU" sz="28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Z:\логотип наш-PhotoRo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47553" cy="146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6888" y="2106995"/>
            <a:ext cx="86333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в какой организационно-правовой форме Вы планируете создать свою НКО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Автономная некоммерческая организация создается с целью предоставления услуг, в определенной сфере. Выбранная сфера деятельности закрепляется напрямую в наименовании АНО.</a:t>
            </a:r>
          </a:p>
          <a:p>
            <a:pPr lvl="0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— это «копилка» денежных и имущественных ресурсов. В нём накапливаются средства, а затем распределяются согласно уставным целям.</a:t>
            </a:r>
          </a:p>
          <a:p>
            <a:pPr lvl="0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организации — это объединение граждан с общей целью для её достижения. Для создания такой организации Вам потребуется минимум 4 человека, которые станут учредителями общественной организации, а затем и её членами.</a:t>
            </a:r>
          </a:p>
          <a:p>
            <a:pPr lvl="0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Ассоциации/Союзы — это членские организации, основанные на объединении граждан и/или юридических лиц, имеющие своей целью защиту и продвижение общих профессиональных интересов.</a:t>
            </a:r>
          </a:p>
        </p:txBody>
      </p:sp>
      <p:sp>
        <p:nvSpPr>
          <p:cNvPr id="3" name="Багетная рамка 2"/>
          <p:cNvSpPr/>
          <p:nvPr/>
        </p:nvSpPr>
        <p:spPr>
          <a:xfrm>
            <a:off x="2713695" y="5985161"/>
            <a:ext cx="1784176" cy="748145"/>
          </a:xfrm>
          <a:prstGeom prst="bevel">
            <a:avLst/>
          </a:prstGeom>
          <a:gradFill flip="none" rotWithShape="1">
            <a:gsLst>
              <a:gs pos="0">
                <a:srgbClr val="E62B25">
                  <a:shade val="30000"/>
                  <a:satMod val="115000"/>
                </a:srgbClr>
              </a:gs>
              <a:gs pos="50000">
                <a:srgbClr val="E62B25">
                  <a:shade val="67500"/>
                  <a:satMod val="115000"/>
                </a:srgbClr>
              </a:gs>
              <a:gs pos="100000">
                <a:srgbClr val="E62B25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5005434" y="5985161"/>
            <a:ext cx="1784176" cy="748145"/>
          </a:xfrm>
          <a:prstGeom prst="bevel">
            <a:avLst/>
          </a:prstGeom>
          <a:gradFill flip="none" rotWithShape="1">
            <a:gsLst>
              <a:gs pos="0">
                <a:srgbClr val="E62B25">
                  <a:shade val="30000"/>
                  <a:satMod val="115000"/>
                </a:srgbClr>
              </a:gs>
              <a:gs pos="50000">
                <a:srgbClr val="E62B25">
                  <a:shade val="67500"/>
                  <a:satMod val="115000"/>
                </a:srgbClr>
              </a:gs>
              <a:gs pos="100000">
                <a:srgbClr val="E62B25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организации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486888" y="5985160"/>
            <a:ext cx="1784176" cy="748145"/>
          </a:xfrm>
          <a:prstGeom prst="bevel">
            <a:avLst/>
          </a:prstGeom>
          <a:gradFill flip="none" rotWithShape="1">
            <a:gsLst>
              <a:gs pos="0">
                <a:srgbClr val="E62B25">
                  <a:shade val="30000"/>
                  <a:satMod val="115000"/>
                </a:srgbClr>
              </a:gs>
              <a:gs pos="50000">
                <a:srgbClr val="E62B25">
                  <a:shade val="67500"/>
                  <a:satMod val="115000"/>
                </a:srgbClr>
              </a:gs>
              <a:gs pos="100000">
                <a:srgbClr val="E62B25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Фонды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336073" y="5985161"/>
            <a:ext cx="1784176" cy="748145"/>
          </a:xfrm>
          <a:prstGeom prst="bevel">
            <a:avLst/>
          </a:prstGeom>
          <a:gradFill flip="none" rotWithShape="1">
            <a:gsLst>
              <a:gs pos="0">
                <a:srgbClr val="E62B25">
                  <a:shade val="30000"/>
                  <a:satMod val="115000"/>
                </a:srgbClr>
              </a:gs>
              <a:gs pos="50000">
                <a:srgbClr val="E62B25">
                  <a:shade val="67500"/>
                  <a:satMod val="115000"/>
                </a:srgbClr>
              </a:gs>
              <a:gs pos="100000">
                <a:srgbClr val="E62B25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Ассоциации и союзы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776320" y="5341898"/>
            <a:ext cx="0" cy="641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271064" y="5341898"/>
            <a:ext cx="1499335" cy="641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554576" y="5343887"/>
            <a:ext cx="1781497" cy="639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530451" y="5316152"/>
            <a:ext cx="0" cy="641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агетная рамка 16"/>
          <p:cNvSpPr/>
          <p:nvPr/>
        </p:nvSpPr>
        <p:spPr>
          <a:xfrm>
            <a:off x="3770399" y="4593753"/>
            <a:ext cx="1784176" cy="748145"/>
          </a:xfrm>
          <a:prstGeom prst="bevel">
            <a:avLst/>
          </a:prstGeom>
          <a:gradFill flip="none" rotWithShape="1">
            <a:gsLst>
              <a:gs pos="0">
                <a:srgbClr val="E62B25">
                  <a:shade val="30000"/>
                  <a:satMod val="115000"/>
                </a:srgbClr>
              </a:gs>
              <a:gs pos="50000">
                <a:srgbClr val="E62B25">
                  <a:shade val="67500"/>
                  <a:satMod val="115000"/>
                </a:srgbClr>
              </a:gs>
              <a:gs pos="100000">
                <a:srgbClr val="E62B25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НКО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Z:\логотип наш-PhotoRo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47553" cy="146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0" y="1263847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895350" y="1362254"/>
            <a:ext cx="72050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Шаг 2</a:t>
            </a:r>
            <a:endParaRPr lang="ru-RU" sz="28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888" y="2106996"/>
            <a:ext cx="86333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юридический адрес организации.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юридического адреса подойдет как арендованное нежилое помещение, так и домашний адрес одного из учредителей НКО. В случае если Вы планируете использовать арендованное помещение, Вам необходимо получить от арендодателя разрешение на эксплуатацию данного помещения в качестве юридического адреса Вашей НКО. Получить такое разрешение Вы должны в форме гарантийного письма, в котором будет указано, что после прохождения организацией государственной регистрации с ней будет заключён договор аренды нежилого помещения.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же Вы планируете использовать жилое помещение для предоставления юридического адреса Вашей организации, то один из учредителей НКО должен быть обязательно собственником (хотя бы доли) квартиры/дома предоставляемого для регистрации. При наличии других сособственников никто из них не должен возражать против предоставления некоммерческой организации юридического адреса в данной квартире/доме. При этом согласие требуется только от совершеннолетних собственников.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Оформляется данное согласие также в форме гарантийного письма, которое подписывают все совершеннолетние собственники. В обоих описанных случаях к гарантийному письму необходимо будет приложить документ, подтверждающий право собственности по адресу. Таким документом является выписка из Единого государственного реестра недвижимости (ЕГРН) или Свидетельство о праве собственности. При этом местонахождение юридического адреса всегда должно соответствовать тому субъекту, где регистрируется НКО.</a:t>
            </a:r>
          </a:p>
        </p:txBody>
      </p:sp>
    </p:spTree>
    <p:extLst>
      <p:ext uri="{BB962C8B-B14F-4D97-AF65-F5344CB8AC3E}">
        <p14:creationId xmlns:p14="http://schemas.microsoft.com/office/powerpoint/2010/main" val="19596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логотип наш-PhotoRo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47553" cy="146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1263847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895350" y="1362254"/>
            <a:ext cx="72050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Шаг 3</a:t>
            </a:r>
            <a:endParaRPr lang="ru-RU" sz="28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888" y="2130745"/>
            <a:ext cx="863336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название организации, убедиться в соответствии наименования действующему законодательству и уникальности. 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учесть при выборе наименования открывающейся некоммерческой организации?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Наименование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включать в себя две части: произвольную и обязательную. В обязательной части указывается организационно-правовая форма НКО. Данное требование действует в силу ч. 1 ст. 54 ГК РФ. Произвольная часть – это собственное оригинальное название некоммерческой организации. Это, к примеру, может быть словесное и (или) цифровое обозначение. 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Наименование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 должно характеризовать направление ее деятельности. Например, Благотворительный фонд помощи людям с нарушениями развития «Жизненный путь». Такое название НКО является верным. В нем закреплено основное направление деятельности организации.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Наименование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 должно быть полностью составлено на русском языке. Использование в нем отдельных иностранных слов не допускается. Несоответствие наименования НКО требованиям закона может стать одной из причин отказа в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госрегистрации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Существуют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использования в названии НКО слов: Россия, Российская Федерация и производных от них. В частности, слова «российский». По общему правилу, делать это можно только по выданному в установленном Правительством РФ порядке разрешению. Однако такое разрешение могут не получать:</a:t>
            </a:r>
          </a:p>
          <a:p>
            <a:pPr lvl="1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общероссийские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объединения и объединения работодателей;</a:t>
            </a:r>
          </a:p>
          <a:p>
            <a:pPr lvl="1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действующие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момент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госрегистрации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менее 50 лет религиозные централизованные организации;</a:t>
            </a:r>
          </a:p>
          <a:p>
            <a:pPr lvl="0" algn="l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логотип наш-PhotoRo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47553" cy="146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1263847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895350" y="1362254"/>
            <a:ext cx="72050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Шаг 3</a:t>
            </a:r>
            <a:endParaRPr lang="ru-RU" sz="28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888" y="2130745"/>
            <a:ext cx="863336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НКО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созданные в соответствии с федеральными законами, актами главы государства, Правительства РФ, а также организации, единственный учредитель которых -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юрлицо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созданное на основании таких актов.</a:t>
            </a:r>
          </a:p>
          <a:p>
            <a:pPr lvl="1" algn="l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названии НКО нельзя использовать наименования органов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госвласти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местной власти, существующих политических партий.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Если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наименовании некоммерческой организации присутствуют собственное имя гражданина, защищенная законодательством символика, полное наименование иного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юрлица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часть собственного названия НКО, при регистрации в министерство юстиции необходимо представить удостоверяющие правомочия на применение соответствующих слов, фраз, имен документы.</a:t>
            </a:r>
          </a:p>
          <a:p>
            <a:pPr algn="l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названии общественной организации обязательно указывается территориальная сфера ее деятельности. 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некоммерческая организация имеет исключительное право на использование своего наименования, которое возникает у нее с даты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госрегистрации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означает, что в случае неправомерного использования чужого зарегистрированного наименования нарушитель по заявлению правообладателя обязан прекратить соответствующее нарушение и возместить убытки.</a:t>
            </a:r>
          </a:p>
          <a:p>
            <a:pPr lvl="0" algn="l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логотип наш-PhotoRo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47553" cy="146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1263847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895350" y="1362254"/>
            <a:ext cx="72050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Шаг 4</a:t>
            </a:r>
            <a:endParaRPr lang="ru-RU" sz="28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888" y="2280061"/>
            <a:ext cx="863336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все необходимые для государственной регистрации некоммерческой организации документы, а именно: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Устав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Заявление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Р11001;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Протокол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Учредительного собрания/Решение о создании. Какой именно документ подготавливается, зависит от числа учредителей;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Гарантийное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Оплата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госпошлины - 4 000 рублей (при электронной подаче документов через портал ГОСУСЛУГИ не требуется).</a:t>
            </a:r>
          </a:p>
        </p:txBody>
      </p:sp>
      <p:pic>
        <p:nvPicPr>
          <p:cNvPr id="2051" name="Picture 3" descr="C:\Users\shmotin_iv\Desktop\17-Устав-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8" y="4449885"/>
            <a:ext cx="1635272" cy="2247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hmotin_iv\Desktop\zapolnenie-zayavleniya-po-forme-r11001-stranica-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732" y="4449886"/>
            <a:ext cx="1859890" cy="224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hmotin_iv\Desktop\протокол-001-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824" y="4402680"/>
            <a:ext cx="1669211" cy="229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shmotin_iv\Desktop\oplatit-sudebnuyu-poshlinu98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047" y="4402680"/>
            <a:ext cx="3042928" cy="229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логотип наш-PhotoRo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47553" cy="146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1263847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895350" y="1362254"/>
            <a:ext cx="72050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Шаг 5</a:t>
            </a:r>
            <a:endParaRPr lang="ru-RU" sz="28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887" y="2106996"/>
            <a:ext cx="863336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документы в Министерство юстиции.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можно подать в электронном виде через портал ГОСУСЛУГИ при помощи электронно-цифровой подписи.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имеет ряд преимуществ: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Не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платить госпошлину за регистрации некоммерческой организации в размере 4 000 рублей;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Не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нотариальное заверение формы Р11001;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Вам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нужно ехать в Минюст и подавать документы, ведь в ряде регионов России Министерство юстиции региона может находиться в сотне километров от места нахождения учредителей;</a:t>
            </a:r>
          </a:p>
          <a:p>
            <a:pPr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Минюст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документы, поданные на государственную регистрацию, в день подачи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на бумажном носителе. 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документы представляются на государственную регистрацию в двух экземплярах, один из которых должен быть подлинником. При подаче документов на бумажном носителе Устав некоммерческой организации предоставляется в трех подлинных экземплярах. Два из них должны быть прошиты и заверены подписью заявителя. Листы должны быть пронумерованы. Документы, содержащие более одного листа, должны быть прошиты, пронумерованы и заверены подписью заявителя на обороте последнего листа на месте прошивки. Заявление Р11001 может быть подписано заявителем при сотруднике Управления Минюста и не заверяться у нотариуса. 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документы представляет не заявитель, то у представителя заявителя должна быть нотариальная доверенность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документов на бумажном носителе.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окументы могут быть поданы заказным письмом.</a:t>
            </a:r>
          </a:p>
          <a:p>
            <a:pPr lvl="0"/>
            <a:r>
              <a:rPr lang="ru-RU" sz="15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логотип наш-PhotoRo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47553" cy="146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1263847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895349" y="1362254"/>
            <a:ext cx="72050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Шаг 6</a:t>
            </a:r>
            <a:endParaRPr lang="ru-RU" sz="28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887" y="2106996"/>
            <a:ext cx="86333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зарегистрированные документы из Министерства юстиции. 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Полный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учредительных документов, который Вы получите из Минюста, включает в себя: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Зарегистрированный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устав;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Лист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о регистрации НКО;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Свидетельство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ИНН;</a:t>
            </a:r>
          </a:p>
          <a:p>
            <a:pPr lvl="0"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Свидетельство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госрегистрации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НКО с печатью Минюста.</a:t>
            </a:r>
          </a:p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Храните их!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 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можно с момента 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этого 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нужно будет 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соответствующее уведомление либо одновременно с документами на 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либо не позднее 30 дней с даты постановки на учет (п. 2 ст. 346.13 НК РФ). В дальнейшем после перехода 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УСН,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важно, чтобы доходы 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 коммерческой деятельности не превышали 150 млн руб., в 2022 году с учетом индексации — 164,4 млн руб.</a:t>
            </a:r>
          </a:p>
          <a:p>
            <a:pPr lvl="0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78880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2" descr="Z:\логотип наш-PhotoRo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2830"/>
            <a:ext cx="4678878" cy="350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4691" y="6008914"/>
            <a:ext cx="44294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контакты:</a:t>
            </a:r>
          </a:p>
          <a:p>
            <a:pPr algn="l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8 (4842) 57-04-14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8 (4842) 22-26-39 e-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aopko_40@mail.ru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Другая 2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5147</TotalTime>
  <Words>681</Words>
  <Application>Microsoft Office PowerPoint</Application>
  <PresentationFormat>Лист A4 (210x297 мм)</PresentationFormat>
  <Paragraphs>79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Шмотин Иван Валерьевич</dc:creator>
  <cp:lastModifiedBy>Шмотин Иван Валерьевич</cp:lastModifiedBy>
  <cp:revision>216</cp:revision>
  <dcterms:created xsi:type="dcterms:W3CDTF">2003-02-28T13:27:04Z</dcterms:created>
  <dcterms:modified xsi:type="dcterms:W3CDTF">2023-04-17T08:57:23Z</dcterms:modified>
</cp:coreProperties>
</file>